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3" r:id="rId1"/>
  </p:sldMasterIdLst>
  <p:notesMasterIdLst>
    <p:notesMasterId r:id="rId17"/>
  </p:notesMasterIdLst>
  <p:sldIdLst>
    <p:sldId id="256" r:id="rId2"/>
    <p:sldId id="268" r:id="rId3"/>
    <p:sldId id="291" r:id="rId4"/>
    <p:sldId id="280" r:id="rId5"/>
    <p:sldId id="270" r:id="rId6"/>
    <p:sldId id="287" r:id="rId7"/>
    <p:sldId id="278" r:id="rId8"/>
    <p:sldId id="292" r:id="rId9"/>
    <p:sldId id="286" r:id="rId10"/>
    <p:sldId id="281" r:id="rId11"/>
    <p:sldId id="284" r:id="rId12"/>
    <p:sldId id="272" r:id="rId13"/>
    <p:sldId id="293" r:id="rId14"/>
    <p:sldId id="285" r:id="rId15"/>
    <p:sldId id="28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80680"/>
  </p:normalViewPr>
  <p:slideViewPr>
    <p:cSldViewPr snapToGrid="0" snapToObjects="1">
      <p:cViewPr varScale="1">
        <p:scale>
          <a:sx n="76" d="100"/>
          <a:sy n="76" d="100"/>
        </p:scale>
        <p:origin x="6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7C543-7036-4A43-892D-7716862868EF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BC10C-28E5-8B43-AE40-A8C41238740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83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1798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Predittivo training estremi</a:t>
            </a:r>
          </a:p>
          <a:p>
            <a:r>
              <a:rPr lang="it-IT" dirty="0"/>
              <a:t>Reticolo 30x30: Provare</a:t>
            </a:r>
            <a:r>
              <a:rPr lang="it-IT" baseline="0" dirty="0"/>
              <a:t> con </a:t>
            </a:r>
            <a:r>
              <a:rPr lang="it-IT" dirty="0"/>
              <a:t>Dimensione</a:t>
            </a:r>
            <a:r>
              <a:rPr lang="it-IT" baseline="0" dirty="0"/>
              <a:t> diversa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83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Premessa:</a:t>
            </a:r>
            <a:r>
              <a:rPr lang="it-IT" baseline="0" dirty="0"/>
              <a:t> algoritmo utilizzato metropolis non è perfetto poiché è un algoritmo a</a:t>
            </a:r>
            <a:r>
              <a:rPr lang="it-IT" dirty="0"/>
              <a:t> mosse locali</a:t>
            </a:r>
            <a:endParaRPr lang="it-IT" baseline="0" dirty="0"/>
          </a:p>
          <a:p>
            <a:r>
              <a:rPr lang="it-IT" baseline="0" dirty="0"/>
              <a:t>Potrebbe sembrare di vedere un segnale di transizione di fase.</a:t>
            </a:r>
          </a:p>
          <a:p>
            <a:r>
              <a:rPr lang="it-IT" dirty="0"/>
              <a:t>Questo</a:t>
            </a:r>
            <a:r>
              <a:rPr lang="it-IT" baseline="0" dirty="0"/>
              <a:t> si riflette in una correlazione del segnale della magnetizzazione che riceviamo.</a:t>
            </a:r>
          </a:p>
          <a:p>
            <a:r>
              <a:rPr lang="it-IT" baseline="0" dirty="0"/>
              <a:t>Il grafico a destra ci fa vedere l’evoluzione del segnale a diverse Temperature.</a:t>
            </a:r>
          </a:p>
          <a:p>
            <a:r>
              <a:rPr lang="it-IT" baseline="0" dirty="0"/>
              <a:t>Andiamo a vedere il segnale di output della rete selezionata una della 150 temperature di test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754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Troviamo anche la parte di sotto del ramo.</a:t>
            </a:r>
          </a:p>
          <a:p>
            <a:r>
              <a:rPr lang="it-IT" dirty="0"/>
              <a:t>Autocorrelazione super nulla.</a:t>
            </a:r>
          </a:p>
          <a:p>
            <a:r>
              <a:rPr lang="it-IT" dirty="0"/>
              <a:t>Andiamo</a:t>
            </a:r>
            <a:r>
              <a:rPr lang="it-IT" baseline="0" dirty="0"/>
              <a:t> a vedere il segnale della rete su configurazioni generate con sw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8397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1000 mosse con algoritmo poi calcolo autocorrelazione segnale </a:t>
            </a:r>
            <a:r>
              <a:rPr lang="it-IT"/>
              <a:t>di output </a:t>
            </a:r>
            <a:r>
              <a:rPr lang="it-IT" dirty="0"/>
              <a:t>per </a:t>
            </a:r>
            <a:r>
              <a:rPr lang="it-IT"/>
              <a:t>ogni mossa (t) </a:t>
            </a:r>
          </a:p>
          <a:p>
            <a:r>
              <a:rPr lang="it-IT" dirty="0"/>
              <a:t>Aumentare del segnale di Autocorrelazione fino alla temperatura critica,</a:t>
            </a:r>
            <a:r>
              <a:rPr lang="it-IT" baseline="0" dirty="0"/>
              <a:t> poi diminuisce.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Proviamo a cambiare</a:t>
            </a:r>
            <a:r>
              <a:rPr lang="it-IT" baseline="0" dirty="0"/>
              <a:t> algoritmo, usandone uno a mosse globali e vediamo che succede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97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Troviamo che il segnale è minore ma ha lo stesso comportamento</a:t>
            </a:r>
            <a:r>
              <a:rPr lang="it-IT" baseline="0" dirty="0"/>
              <a:t> dell’algoritmo metropolis.</a:t>
            </a:r>
          </a:p>
          <a:p>
            <a:r>
              <a:rPr lang="it-IT" baseline="0" dirty="0"/>
              <a:t>Conclusioni: la rete se ne sbatte altamente dell’algoritmo e rimane sensibile alla temperatura critica del sistema.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144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Consideriamo</a:t>
            </a:r>
            <a:r>
              <a:rPr lang="it-IT" baseline="0" dirty="0"/>
              <a:t> solo l’interazione tra i primi vicini</a:t>
            </a:r>
            <a:endParaRPr lang="it-IT" dirty="0"/>
          </a:p>
          <a:p>
            <a:r>
              <a:rPr lang="it-IT" dirty="0"/>
              <a:t>Il </a:t>
            </a:r>
            <a:r>
              <a:rPr lang="mr-IN" dirty="0"/>
              <a:t>–</a:t>
            </a:r>
            <a:r>
              <a:rPr lang="it-IT" dirty="0"/>
              <a:t> dell’hamiltoniana</a:t>
            </a:r>
            <a:r>
              <a:rPr lang="it-IT" baseline="0" dirty="0"/>
              <a:t> ci ricorda che stiamo guardando un sistema ferromagnetico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linea con quanto previsto </a:t>
            </a:r>
            <a:r>
              <a:rPr lang="it-IT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dall’insieme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canonico, il valore di aspettazione di una qualsiasi osservabile A può essere espresso come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Devo calcolare A{sigma} e per farlo</a:t>
            </a:r>
            <a:r>
              <a:rPr lang="it-IT" baseline="0" dirty="0"/>
              <a:t> dovrei visitare tutti gli stati </a:t>
            </a:r>
            <a:r>
              <a:rPr lang="it-IT" baseline="0" dirty="0">
                <a:sym typeface="Wingdings"/>
              </a:rPr>
              <a:t> assurdo</a:t>
            </a:r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soluzione è offerta dai metodi Monte Carlo, basati sul concetto di campionamento per importanza: non potendo esplorare tutto lo spazio degli stati possibili, ci si vuole concentrare a campionare la sua parte più interessante (in cui il peso della distribuzione di Boltzmann è importante)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Spiegare bene algoritmi Montecarlo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814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1.</a:t>
            </a:r>
            <a:r>
              <a:rPr lang="it-IT" baseline="0" dirty="0"/>
              <a:t>   </a:t>
            </a:r>
            <a:r>
              <a:rPr lang="it-IT" dirty="0"/>
              <a:t>Condizioni iniziali random o con tutti gli spin allineati</a:t>
            </a:r>
          </a:p>
          <a:p>
            <a:r>
              <a:rPr lang="it-IT" dirty="0"/>
              <a:t>2.   Fare esempio con delta</a:t>
            </a:r>
            <a:r>
              <a:rPr lang="it-IT" baseline="0" dirty="0"/>
              <a:t> E</a:t>
            </a:r>
            <a:endParaRPr lang="it-IT" dirty="0"/>
          </a:p>
          <a:p>
            <a:r>
              <a:rPr lang="it-IT" dirty="0"/>
              <a:t>3.   Spiegare evoluzione lungo tutto il reticolo, random che completa il reticolo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086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Creazione reticolo con probabilità dipendente dalla temperatura e poi evoluzione con algoritmo </a:t>
            </a:r>
            <a:r>
              <a:rPr lang="it-IT" dirty="0" err="1"/>
              <a:t>montecarlo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762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teori</a:t>
            </a:r>
            <a:r>
              <a:rPr lang="it-IT" baseline="0" dirty="0"/>
              <a:t>a ci dice che esiste una Temperatura ben definita in cui si passa da una fase ferro a una para</a:t>
            </a:r>
            <a:endParaRPr lang="it-IT" dirty="0"/>
          </a:p>
          <a:p>
            <a:r>
              <a:rPr lang="it-IT" dirty="0"/>
              <a:t>Ma</a:t>
            </a:r>
            <a:r>
              <a:rPr lang="it-IT" baseline="0" dirty="0"/>
              <a:t> come la riconosciamo? Quando passiamo da un reticolo a bassa ad uno ad alta temperatura?</a:t>
            </a:r>
            <a:endParaRPr lang="it-IT" dirty="0"/>
          </a:p>
          <a:p>
            <a:r>
              <a:rPr lang="it-IT" dirty="0"/>
              <a:t>Tipicamente in una simulazione Montecarlo</a:t>
            </a:r>
            <a:r>
              <a:rPr lang="it-IT" baseline="0" dirty="0"/>
              <a:t> si guarda un parametro d’ordine come la magnetizzazione che a T</a:t>
            </a:r>
            <a:r>
              <a:rPr lang="it-IT" baseline="0" dirty="0">
                <a:sym typeface="Wingdings"/>
              </a:rPr>
              <a:t></a:t>
            </a:r>
            <a:r>
              <a:rPr lang="it-IT" baseline="0" dirty="0"/>
              <a:t>Tc va a zero o una quantità come la suscettività che a volume infinito alla Temperatura critica divergerebbe all’infinito.</a:t>
            </a:r>
          </a:p>
          <a:p>
            <a:r>
              <a:rPr lang="it-IT" baseline="0" dirty="0"/>
              <a:t>Ma perché non usare una rete neurale?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9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200" smtClean="0">
                        <a:latin typeface="Cambria Math"/>
                      </a:rPr>
                      <m:t>𝑍</m:t>
                    </m:r>
                    <m:r>
                      <a:rPr lang="it-IT" sz="120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sz="1200">
                            <a:latin typeface="Cambria Math"/>
                          </a:rPr>
                          <m:t>{</m:t>
                        </m:r>
                        <m:r>
                          <a:rPr lang="it-IT" sz="1200">
                            <a:latin typeface="Cambria Math"/>
                          </a:rPr>
                          <m:t>𝜎</m:t>
                        </m:r>
                        <m:r>
                          <a:rPr lang="it-IT" sz="1200">
                            <a:latin typeface="Cambria Math"/>
                          </a:rPr>
                          <m:t>}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20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it-IT" sz="1200">
                                <a:latin typeface="Cambria Math"/>
                              </a:rPr>
                              <m:t>−</m:t>
                            </m:r>
                            <m:r>
                              <a:rPr lang="it-IT" sz="1200">
                                <a:latin typeface="Cambria Math"/>
                              </a:rPr>
                              <m:t>𝛽</m:t>
                            </m:r>
                            <m:r>
                              <a:rPr lang="it-IT" sz="1200">
                                <a:latin typeface="Cambria Math"/>
                              </a:rPr>
                              <m:t>𝐻</m:t>
                            </m:r>
                          </m:sup>
                        </m:sSup>
                      </m:e>
                    </m:nary>
                  </m:oMath>
                </a14:m>
                <a:r>
                  <a:rPr lang="it-IT" sz="1200" dirty="0">
                    <a:latin typeface="Garamond" panose="02020404030301010803" pitchFamily="18" charset="0"/>
                  </a:rPr>
                  <a:t>   funzione di partizione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1200">
                        <a:latin typeface="Cambria Math"/>
                      </a:rPr>
                      <m:t>𝑓</m:t>
                    </m:r>
                    <m:r>
                      <a:rPr lang="it-IT" sz="12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it-IT" sz="1200">
                            <a:latin typeface="Cambria Math"/>
                          </a:rPr>
                          <m:t>𝑉</m:t>
                        </m:r>
                      </m:den>
                    </m:f>
                    <m:r>
                      <a:rPr lang="it-IT" sz="1200">
                        <a:latin typeface="Cambria Math"/>
                      </a:rPr>
                      <m:t>=</m:t>
                    </m:r>
                    <m:r>
                      <a:rPr lang="it-IT" sz="12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it-IT" sz="1200">
                            <a:latin typeface="Cambria Math"/>
                          </a:rPr>
                          <m:t>𝛽</m:t>
                        </m:r>
                        <m:r>
                          <a:rPr lang="it-IT" sz="1200">
                            <a:latin typeface="Cambria Math"/>
                          </a:rPr>
                          <m:t>𝑉</m:t>
                        </m:r>
                      </m:den>
                    </m:f>
                    <m:r>
                      <m:rPr>
                        <m:sty m:val="p"/>
                      </m:rPr>
                      <a:rPr lang="it-IT" sz="1200">
                        <a:latin typeface="Cambria Math"/>
                      </a:rPr>
                      <m:t>log</m:t>
                    </m:r>
                    <m:r>
                      <a:rPr lang="it-IT" sz="1200">
                        <a:latin typeface="Cambria Math"/>
                      </a:rPr>
                      <m:t>(</m:t>
                    </m:r>
                    <m:r>
                      <a:rPr lang="it-IT" sz="1200">
                        <a:latin typeface="Cambria Math"/>
                      </a:rPr>
                      <m:t>𝑍</m:t>
                    </m:r>
                    <m:r>
                      <a:rPr lang="it-IT" sz="1200">
                        <a:latin typeface="Cambria Math"/>
                      </a:rPr>
                      <m:t>)</m:t>
                    </m:r>
                  </m:oMath>
                </a14:m>
                <a:r>
                  <a:rPr lang="it-IT" sz="1200" dirty="0">
                    <a:latin typeface="Garamond" panose="02020404030301010803" pitchFamily="18" charset="0"/>
                  </a:rPr>
                  <a:t>  densità di energia libera.</a:t>
                </a:r>
                <a:endParaRPr lang="it-IT" sz="1200" dirty="0">
                  <a:latin typeface="Cambria Math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it-IT" sz="1200" smtClean="0">
                        <a:latin typeface="Cambria Math"/>
                      </a:rPr>
                      <m:t>→</m:t>
                    </m:r>
                    <m:r>
                      <a:rPr lang="it-IT" sz="1200" dirty="0">
                        <a:latin typeface="Cambria Math"/>
                      </a:rPr>
                      <m:t> </m:t>
                    </m:r>
                    <m:r>
                      <a:rPr lang="it-IT" sz="1200">
                        <a:latin typeface="Cambria Math"/>
                      </a:rPr>
                      <m:t>𝑚</m:t>
                    </m:r>
                    <m:r>
                      <a:rPr lang="it-IT" sz="120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200">
                            <a:latin typeface="Cambria Math"/>
                          </a:rPr>
                          <m:t>𝛿</m:t>
                        </m:r>
                        <m:r>
                          <a:rPr lang="it-IT" sz="120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l-GR" sz="1200">
                            <a:latin typeface="Cambria Math"/>
                          </a:rPr>
                          <m:t>𝛿</m:t>
                        </m:r>
                        <m:r>
                          <a:rPr lang="it-IT" sz="1200">
                            <a:latin typeface="Cambria Math"/>
                          </a:rPr>
                          <m:t>h</m:t>
                        </m:r>
                      </m:den>
                    </m:f>
                    <m:sSub>
                      <m:sSub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200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it-IT" sz="1200">
                            <a:latin typeface="Cambria Math"/>
                          </a:rPr>
                          <m:t>h</m:t>
                        </m:r>
                        <m:r>
                          <a:rPr lang="it-IT" sz="1200">
                            <a:latin typeface="Cambria Math"/>
                          </a:rPr>
                          <m:t>=0</m:t>
                        </m:r>
                      </m:sub>
                    </m:sSub>
                  </m:oMath>
                </a14:m>
                <a:r>
                  <a:rPr lang="it-IT" sz="1200" dirty="0">
                    <a:latin typeface="Garamond" panose="02020404030301010803" pitchFamily="18" charset="0"/>
                  </a:rPr>
                  <a:t> .</a:t>
                </a:r>
                <a:r>
                  <a:rPr lang="it-IT" sz="1200" baseline="0" dirty="0">
                    <a:latin typeface="Garamond" panose="02020404030301010803" pitchFamily="18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aseline="0" dirty="0">
                    <a:latin typeface="Garamond" panose="02020404030301010803" pitchFamily="18" charset="0"/>
                  </a:rPr>
                  <a:t>L</a:t>
                </a:r>
                <a:r>
                  <a:rPr lang="it-IT" sz="1200" dirty="0">
                    <a:latin typeface="Garamond" panose="02020404030301010803" pitchFamily="18" charset="0"/>
                  </a:rPr>
                  <a:t>a derivata prima non è ben definita </a:t>
                </a:r>
                <a14:m>
                  <m:oMath xmlns:m="http://schemas.openxmlformats.org/officeDocument/2006/math">
                    <m:r>
                      <a:rPr lang="it-IT" sz="1200">
                        <a:latin typeface="Cambria Math"/>
                      </a:rPr>
                      <m:t>→</m:t>
                    </m:r>
                  </m:oMath>
                </a14:m>
                <a:r>
                  <a:rPr lang="it-IT" sz="1200" dirty="0">
                    <a:latin typeface="Garamond" panose="02020404030301010803" pitchFamily="18" charset="0"/>
                  </a:rPr>
                  <a:t> transizione di fase del 1° ordine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sz="1200" i="0">
                    <a:latin typeface="Cambria Math"/>
                  </a:rPr>
                  <a:t>𝑍=</a:t>
                </a:r>
                <a:r>
                  <a:rPr lang="it-IT" sz="1200" i="0">
                    <a:latin typeface="Cambria Math" panose="02040503050406030204" pitchFamily="18" charset="0"/>
                  </a:rPr>
                  <a:t>∑2_(</a:t>
                </a:r>
                <a:r>
                  <a:rPr lang="it-IT" sz="1200" i="0">
                    <a:latin typeface="Cambria Math"/>
                  </a:rPr>
                  <a:t>{𝜎}</a:t>
                </a:r>
                <a:r>
                  <a:rPr lang="it-IT" sz="1200" i="0">
                    <a:latin typeface="Cambria Math" panose="02040503050406030204" pitchFamily="18" charset="0"/>
                  </a:rPr>
                  <a:t>)▒</a:t>
                </a:r>
                <a:r>
                  <a:rPr lang="it-IT" sz="1200" i="0">
                    <a:latin typeface="Cambria Math"/>
                  </a:rPr>
                  <a:t>𝑒</a:t>
                </a:r>
                <a:r>
                  <a:rPr lang="it-IT" sz="1200" i="0">
                    <a:latin typeface="Cambria Math" panose="02040503050406030204" pitchFamily="18" charset="0"/>
                  </a:rPr>
                  <a:t>^(</a:t>
                </a:r>
                <a:r>
                  <a:rPr lang="it-IT" sz="1200" i="0">
                    <a:latin typeface="Cambria Math"/>
                  </a:rPr>
                  <a:t>−𝛽𝐻</a:t>
                </a:r>
                <a:r>
                  <a:rPr lang="it-IT" sz="1200" i="0">
                    <a:latin typeface="Cambria Math" panose="02040503050406030204" pitchFamily="18" charset="0"/>
                  </a:rPr>
                  <a:t>) </a:t>
                </a:r>
                <a:r>
                  <a:rPr lang="it-IT" sz="1200" dirty="0">
                    <a:latin typeface="Garamond" panose="02020404030301010803" pitchFamily="18" charset="0"/>
                  </a:rPr>
                  <a:t>   funzione di partizione</a:t>
                </a:r>
              </a:p>
              <a:p>
                <a:pPr marL="0" indent="0">
                  <a:buNone/>
                </a:pPr>
                <a:r>
                  <a:rPr lang="it-IT" sz="1200" i="0">
                    <a:latin typeface="Cambria Math"/>
                  </a:rPr>
                  <a:t>𝑓=𝐹</a:t>
                </a:r>
                <a:r>
                  <a:rPr lang="it-IT" sz="1200" i="0">
                    <a:latin typeface="Cambria Math" panose="02040503050406030204" pitchFamily="18" charset="0"/>
                  </a:rPr>
                  <a:t>/</a:t>
                </a:r>
                <a:r>
                  <a:rPr lang="it-IT" sz="1200" i="0">
                    <a:latin typeface="Cambria Math"/>
                  </a:rPr>
                  <a:t>𝑉=</a:t>
                </a:r>
                <a:r>
                  <a:rPr lang="it-IT" sz="1200" b="0" i="0">
                    <a:latin typeface="Cambria Math"/>
                  </a:rPr>
                  <a:t>−</a:t>
                </a:r>
                <a:r>
                  <a:rPr lang="it-IT" sz="1200" i="0">
                    <a:latin typeface="Cambria Math"/>
                  </a:rPr>
                  <a:t>1</a:t>
                </a:r>
                <a:r>
                  <a:rPr lang="it-IT" sz="1200" i="0">
                    <a:latin typeface="Cambria Math" panose="02040503050406030204" pitchFamily="18" charset="0"/>
                  </a:rPr>
                  <a:t>/</a:t>
                </a:r>
                <a:r>
                  <a:rPr lang="it-IT" sz="1200" i="0">
                    <a:latin typeface="Cambria Math"/>
                  </a:rPr>
                  <a:t>𝛽𝑉 log(𝑍)</a:t>
                </a:r>
                <a:r>
                  <a:rPr lang="it-IT" sz="1200" dirty="0">
                    <a:latin typeface="Garamond" panose="02020404030301010803" pitchFamily="18" charset="0"/>
                  </a:rPr>
                  <a:t>  densità di energia libera.</a:t>
                </a:r>
                <a:endParaRPr lang="it-IT" sz="1200" dirty="0">
                  <a:latin typeface="Cambria Math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i="0">
                    <a:latin typeface="Cambria Math"/>
                  </a:rPr>
                  <a:t>→</a:t>
                </a:r>
                <a:r>
                  <a:rPr lang="it-IT" sz="1200" i="0" dirty="0">
                    <a:latin typeface="Cambria Math"/>
                  </a:rPr>
                  <a:t> </a:t>
                </a:r>
                <a:r>
                  <a:rPr lang="it-IT" sz="1200" i="0">
                    <a:latin typeface="Cambria Math"/>
                  </a:rPr>
                  <a:t>𝑚=−</a:t>
                </a:r>
                <a:r>
                  <a:rPr lang="el-GR" sz="1200" i="0">
                    <a:latin typeface="Cambria Math"/>
                  </a:rPr>
                  <a:t>𝛿</a:t>
                </a:r>
                <a:r>
                  <a:rPr lang="it-IT" sz="1200" i="0">
                    <a:latin typeface="Cambria Math"/>
                  </a:rPr>
                  <a:t>𝑓</a:t>
                </a:r>
                <a:r>
                  <a:rPr lang="it-IT" sz="1200" i="0">
                    <a:latin typeface="Cambria Math" panose="02040503050406030204" pitchFamily="18" charset="0"/>
                  </a:rPr>
                  <a:t>/</a:t>
                </a:r>
                <a:r>
                  <a:rPr lang="el-GR" sz="1200" i="0">
                    <a:latin typeface="Cambria Math"/>
                  </a:rPr>
                  <a:t>𝛿</a:t>
                </a:r>
                <a:r>
                  <a:rPr lang="it-IT" sz="1200" i="0">
                    <a:latin typeface="Cambria Math"/>
                  </a:rPr>
                  <a:t>ℎ</a:t>
                </a:r>
                <a:r>
                  <a:rPr lang="it-IT" sz="1200" i="0">
                    <a:latin typeface="Cambria Math" panose="02040503050406030204" pitchFamily="18" charset="0"/>
                  </a:rPr>
                  <a:t> 〖</a:t>
                </a:r>
                <a:r>
                  <a:rPr lang="it-IT" sz="1200" i="0">
                    <a:latin typeface="Cambria Math"/>
                  </a:rPr>
                  <a:t> </a:t>
                </a:r>
                <a:r>
                  <a:rPr lang="it-IT" sz="1200" i="0">
                    <a:latin typeface="Cambria Math" panose="02040503050406030204" pitchFamily="18" charset="0"/>
                  </a:rPr>
                  <a:t>|〗_(</a:t>
                </a:r>
                <a:r>
                  <a:rPr lang="it-IT" sz="1200" i="0">
                    <a:latin typeface="Cambria Math"/>
                  </a:rPr>
                  <a:t>ℎ=0</a:t>
                </a:r>
                <a:r>
                  <a:rPr lang="it-IT" sz="1200" i="0">
                    <a:latin typeface="Cambria Math" panose="02040503050406030204" pitchFamily="18" charset="0"/>
                  </a:rPr>
                  <a:t>)</a:t>
                </a:r>
                <a:r>
                  <a:rPr lang="it-IT" sz="1200" dirty="0">
                    <a:latin typeface="Garamond" panose="02020404030301010803" pitchFamily="18" charset="0"/>
                  </a:rPr>
                  <a:t> .</a:t>
                </a:r>
                <a:r>
                  <a:rPr lang="it-IT" sz="1200" baseline="0" dirty="0">
                    <a:latin typeface="Garamond" panose="02020404030301010803" pitchFamily="18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aseline="0" dirty="0">
                    <a:latin typeface="Garamond" panose="02020404030301010803" pitchFamily="18" charset="0"/>
                  </a:rPr>
                  <a:t>L</a:t>
                </a:r>
                <a:r>
                  <a:rPr lang="it-IT" sz="1200" dirty="0">
                    <a:latin typeface="Garamond" panose="02020404030301010803" pitchFamily="18" charset="0"/>
                  </a:rPr>
                  <a:t>a derivata prima non è ben definita </a:t>
                </a:r>
                <a:r>
                  <a:rPr lang="it-IT" sz="1200" i="0">
                    <a:latin typeface="Cambria Math"/>
                  </a:rPr>
                  <a:t>→</a:t>
                </a:r>
                <a:r>
                  <a:rPr lang="it-IT" sz="1200" dirty="0">
                    <a:latin typeface="Garamond" panose="02020404030301010803" pitchFamily="18" charset="0"/>
                  </a:rPr>
                  <a:t> transizione di fase del 1° ordine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477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Input: reticolo puro, come se fosse un’immagine, di +1</a:t>
            </a:r>
            <a:r>
              <a:rPr lang="it-IT" baseline="0" dirty="0"/>
              <a:t> e -1. Dimentichiamoci tutto quello detto sui parametri d’ordine. La rete non sa cosa siano i parametri d’ordine.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46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/>
              <a:t>Training: </a:t>
            </a:r>
            <a:r>
              <a:rPr lang="it-IT" dirty="0"/>
              <a:t>Simulazioni Montecarlo a varie Temperature indicando per ognuna di esse se si tratta si stati a bassa o</a:t>
            </a:r>
            <a:r>
              <a:rPr lang="it-IT" baseline="0" dirty="0"/>
              <a:t> alta temperatura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/>
              <a:t>Testing</a:t>
            </a:r>
            <a:r>
              <a:rPr lang="it-IT" baseline="0" dirty="0"/>
              <a:t>: Ogni simulazione Montecarlo verrà data in pasto alla rete e ne si otterrà un output che verrà mediato con le restanti</a:t>
            </a:r>
            <a:endParaRPr lang="it-IT" dirty="0"/>
          </a:p>
          <a:p>
            <a:r>
              <a:rPr lang="it-IT" dirty="0"/>
              <a:t>Temperature</a:t>
            </a:r>
            <a:r>
              <a:rPr lang="it-IT" baseline="0" dirty="0"/>
              <a:t> nello stesso </a:t>
            </a:r>
            <a:r>
              <a:rPr lang="it-IT" baseline="0" dirty="0" err="1"/>
              <a:t>range</a:t>
            </a:r>
            <a:r>
              <a:rPr lang="it-IT" baseline="0" dirty="0"/>
              <a:t> del training</a:t>
            </a:r>
            <a:endParaRPr lang="it-IT" dirty="0"/>
          </a:p>
          <a:p>
            <a:endParaRPr lang="it-IT" dirty="0"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712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assi e quali temperature di training si</a:t>
            </a:r>
            <a:r>
              <a:rPr lang="it-IT" baseline="0" dirty="0"/>
              <a:t> sono usate</a:t>
            </a:r>
            <a:endParaRPr lang="it-IT" dirty="0"/>
          </a:p>
          <a:p>
            <a:r>
              <a:rPr lang="it-IT" dirty="0"/>
              <a:t>La rete riconosce efficacemente la temperatura</a:t>
            </a:r>
            <a:r>
              <a:rPr lang="it-IT" baseline="0" dirty="0"/>
              <a:t> critica.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/>
              <a:t>Bella forza glieli avevi detto tu stati ad alta e bassa.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BC10C-28E5-8B43-AE40-A8C41238740A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616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 dirty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dirty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dirty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 dirty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52B2C-364E-9342-8BDD-C1C7E5444534}" type="datetimeFigureOut">
              <a:rPr lang="it-IT" smtClean="0"/>
              <a:t>27/06/18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FCDB3-AA9C-5149-BBF7-04831A23FF2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963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3.xml"/><Relationship Id="rId7" Type="http://schemas.openxmlformats.org/officeDocument/2006/relationships/image" Target="NUL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5852" y="2583544"/>
            <a:ext cx="10547805" cy="1741714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Applicazioni di Reti Neurali Al Modello di </a:t>
            </a:r>
            <a:r>
              <a:rPr lang="it-IT" sz="6000" dirty="0" err="1"/>
              <a:t>Ising</a:t>
            </a:r>
            <a:endParaRPr lang="it-IT" sz="60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BA9D26-1F9A-0E48-A84A-29A172337861}"/>
              </a:ext>
            </a:extLst>
          </p:cNvPr>
          <p:cNvSpPr txBox="1"/>
          <p:nvPr/>
        </p:nvSpPr>
        <p:spPr>
          <a:xfrm>
            <a:off x="8517466" y="5621866"/>
            <a:ext cx="3161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Bodria</a:t>
            </a:r>
            <a:r>
              <a:rPr lang="it-IT" sz="3200" dirty="0"/>
              <a:t> Francesco</a:t>
            </a:r>
          </a:p>
        </p:txBody>
      </p:sp>
    </p:spTree>
    <p:extLst>
      <p:ext uri="{BB962C8B-B14F-4D97-AF65-F5344CB8AC3E}">
        <p14:creationId xmlns:p14="http://schemas.microsoft.com/office/powerpoint/2010/main" val="19635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8">
        <p:fade/>
      </p:transition>
    </mc:Choice>
    <mc:Fallback xmlns="">
      <p:transition spd="med" advTm="296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7515" y="1263079"/>
            <a:ext cx="7531100" cy="5149801"/>
          </a:xfr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069250" y="2146917"/>
                <a:ext cx="2817630" cy="719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charset="0"/>
                        </a:rPr>
                        <m:t>=2.2692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250" y="2146917"/>
                <a:ext cx="2817630" cy="719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9197643" y="3309342"/>
                <a:ext cx="1246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=2.271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43" y="3309342"/>
                <a:ext cx="1246495" cy="276999"/>
              </a:xfrm>
              <a:prstGeom prst="rect">
                <a:avLst/>
              </a:prstGeom>
              <a:blipFill>
                <a:blip r:embed="rId5"/>
                <a:stretch>
                  <a:fillRect l="-3030" r="-4040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9242211" y="4028890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𝛿</m:t>
                    </m:r>
                    <m:r>
                      <a:rPr lang="it-IT" b="0" i="1" smtClean="0">
                        <a:latin typeface="Cambria Math" charset="0"/>
                      </a:rPr>
                      <m:t>𝑇</m:t>
                    </m:r>
                    <m:r>
                      <a:rPr lang="it-IT" b="0" i="1" smtClean="0">
                        <a:latin typeface="Cambria Math" charset="0"/>
                      </a:rPr>
                      <m:t>=0.0026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211" y="4028890"/>
                <a:ext cx="1306704" cy="276999"/>
              </a:xfrm>
              <a:prstGeom prst="rect">
                <a:avLst/>
              </a:prstGeom>
              <a:blipFill>
                <a:blip r:embed="rId6"/>
                <a:stretch>
                  <a:fillRect l="-6731" b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Applicazione Rete Neurale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9065681" y="1566152"/>
                <a:ext cx="1335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  </m:t>
                      </m:r>
                      <m:r>
                        <a:rPr lang="it-IT" b="0" i="1" smtClean="0">
                          <a:latin typeface="Cambria Math" charset="0"/>
                        </a:rPr>
                        <m:t>𝑇</m:t>
                      </m:r>
                      <m:r>
                        <a:rPr lang="it-IT" b="0" i="1" smtClean="0">
                          <a:latin typeface="Cambria Math" charset="0"/>
                        </a:rPr>
                        <m:t>=[1→5]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81" y="1566152"/>
                <a:ext cx="1335558" cy="276999"/>
              </a:xfrm>
              <a:prstGeom prst="rect">
                <a:avLst/>
              </a:prstGeom>
              <a:blipFill>
                <a:blip r:embed="rId7"/>
                <a:stretch>
                  <a:fillRect l="-5660" t="-4348" r="-5660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467881"/>
            <a:ext cx="6285652" cy="429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7764941" y="3179778"/>
                <a:ext cx="2817630" cy="719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charset="0"/>
                        </a:rPr>
                        <m:t>=2.2692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941" y="3179778"/>
                <a:ext cx="2817630" cy="7198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7839757" y="4596717"/>
                <a:ext cx="1246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=2.28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757" y="4596717"/>
                <a:ext cx="1246495" cy="276999"/>
              </a:xfrm>
              <a:prstGeom prst="rect">
                <a:avLst/>
              </a:prstGeom>
              <a:blipFill>
                <a:blip r:embed="rId5"/>
                <a:stretch>
                  <a:fillRect l="-3030" r="-4040" b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867052" y="5293779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𝛿</m:t>
                    </m:r>
                    <m:r>
                      <a:rPr lang="it-IT" b="0" i="1" smtClean="0">
                        <a:latin typeface="Cambria Math" charset="0"/>
                      </a:rPr>
                      <m:t>𝑇</m:t>
                    </m:r>
                    <m:r>
                      <a:rPr lang="it-IT" b="0" i="1" smtClean="0">
                        <a:latin typeface="Cambria Math" charset="0"/>
                      </a:rPr>
                      <m:t>=0.0130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52" y="5293779"/>
                <a:ext cx="1306704" cy="276999"/>
              </a:xfrm>
              <a:prstGeom prst="rect">
                <a:avLst/>
              </a:prstGeom>
              <a:blipFill>
                <a:blip r:embed="rId6"/>
                <a:stretch>
                  <a:fillRect l="-5769" r="-962" b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Addestramento Range ristretto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7764941" y="2368069"/>
                <a:ext cx="2351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  </m:t>
                      </m:r>
                      <m:r>
                        <a:rPr lang="it-IT" b="0" i="1" smtClean="0">
                          <a:latin typeface="Cambria Math" charset="0"/>
                        </a:rPr>
                        <m:t>𝑇</m:t>
                      </m:r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1→2</m:t>
                          </m:r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+[3→5]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941" y="2368069"/>
                <a:ext cx="235154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627" t="-147826" r="-3109" b="-1717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/>
          <p:cNvSpPr txBox="1"/>
          <p:nvPr/>
        </p:nvSpPr>
        <p:spPr>
          <a:xfrm>
            <a:off x="7764941" y="157867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Algoritmo Predittivo</a:t>
            </a:r>
          </a:p>
        </p:txBody>
      </p:sp>
    </p:spTree>
    <p:extLst>
      <p:ext uri="{BB962C8B-B14F-4D97-AF65-F5344CB8AC3E}">
        <p14:creationId xmlns:p14="http://schemas.microsoft.com/office/powerpoint/2010/main" val="8706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Autocorrelazione Temporale Metropolis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089196" y="1305452"/>
                <a:ext cx="6071662" cy="52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charset="0"/>
                            </a:rPr>
                            <m:t>𝑓𝑓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it-IT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96" y="1305452"/>
                <a:ext cx="6071662" cy="5216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90" y="2179931"/>
            <a:ext cx="5005790" cy="357740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8" y="2147701"/>
            <a:ext cx="5323366" cy="36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145">
        <p:fade/>
      </p:transition>
    </mc:Choice>
    <mc:Fallback xmlns="">
      <p:transition spd="med" advTm="68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Autocorrelazione Temporale Swendsen-Wang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67" y="1662842"/>
            <a:ext cx="5606763" cy="400689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7" y="1788160"/>
            <a:ext cx="4998719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15">
        <p:fade/>
      </p:transition>
    </mc:Choice>
    <mc:Fallback xmlns="">
      <p:transition spd="med" advTm="27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1" y="364520"/>
            <a:ext cx="8453162" cy="60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39">
        <p:fade/>
      </p:transition>
    </mc:Choice>
    <mc:Fallback xmlns="">
      <p:transition spd="med" advTm="2773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76" y="466974"/>
            <a:ext cx="8396791" cy="59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32">
        <p:fade/>
      </p:transition>
    </mc:Choice>
    <mc:Fallback xmlns="">
      <p:transition spd="med" advTm="3443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Modello di Ising</a:t>
            </a:r>
            <a:endParaRPr lang="it-IT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70514"/>
              </p:ext>
            </p:extLst>
          </p:nvPr>
        </p:nvGraphicFramePr>
        <p:xfrm>
          <a:off x="1051003" y="1553216"/>
          <a:ext cx="4311776" cy="4312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5655904" y="1514333"/>
            <a:ext cx="616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Descrive le interazioni di variabili di spin, libere di assumere valori +1 o -1 , che vivono sui nodi di un reticolo (in questo caso </a:t>
            </a:r>
            <a:r>
              <a:rPr lang="it-IT"/>
              <a:t>2D)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951772" y="2622461"/>
            <a:ext cx="502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Spin su = +1			Spin giù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5759216" y="3233262"/>
                <a:ext cx="1693541" cy="70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𝐻</m:t>
                      </m:r>
                      <m:r>
                        <a:rPr lang="it-IT" b="0" i="1" smtClean="0">
                          <a:latin typeface="Cambria Math" charset="0"/>
                        </a:rPr>
                        <m:t>=−</m:t>
                      </m:r>
                      <m:r>
                        <a:rPr lang="it-IT" b="0" i="1" smtClean="0">
                          <a:latin typeface="Cambria Math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𝑖𝑗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6" y="3233262"/>
                <a:ext cx="1693541" cy="7036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8084727" y="3339940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𝐽</m:t>
                      </m:r>
                      <m:r>
                        <a:rPr lang="it-IT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727" y="3339940"/>
                <a:ext cx="75982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9476520" y="3385978"/>
                <a:ext cx="913392" cy="2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charset="0"/>
                            </a:rPr>
                            <m:t>𝑧</m:t>
                          </m:r>
                        </m:sup>
                      </m:sSubSup>
                      <m:r>
                        <a:rPr lang="it-IT" b="0" i="1" smtClean="0">
                          <a:latin typeface="Cambria Math" charset="0"/>
                        </a:rPr>
                        <m:t>=±1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20" y="3385978"/>
                <a:ext cx="913392" cy="277255"/>
              </a:xfrm>
              <a:prstGeom prst="rect">
                <a:avLst/>
              </a:prstGeom>
              <a:blipFill rotWithShape="0">
                <a:blip r:embed="rId5"/>
                <a:stretch>
                  <a:fillRect l="-3356" r="-6040" b="-195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380377" y="5418950"/>
                <a:ext cx="2389821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b="0" dirty="0"/>
                  <a:t>Spazio delle fasi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it-IT" b="0" i="1" smtClean="0">
                            <a:latin typeface="Cambria Math" charset="0"/>
                          </a:rPr>
                          <m:t>×</m:t>
                        </m:r>
                        <m:r>
                          <a:rPr lang="it-IT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it-IT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77" y="5418950"/>
                <a:ext cx="2389821" cy="288477"/>
              </a:xfrm>
              <a:prstGeom prst="rect">
                <a:avLst/>
              </a:prstGeom>
              <a:blipFill>
                <a:blip r:embed="rId6"/>
                <a:stretch>
                  <a:fillRect l="-5820" t="-21739" r="-4233" b="-478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6974521" y="4331101"/>
                <a:ext cx="2887072" cy="655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d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it-IT" b="0" i="1" smtClean="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521" y="4331101"/>
                <a:ext cx="2887072" cy="655757"/>
              </a:xfrm>
              <a:prstGeom prst="rect">
                <a:avLst/>
              </a:prstGeom>
              <a:blipFill>
                <a:blip r:embed="rId7"/>
                <a:stretch>
                  <a:fillRect t="-71698" b="-9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/>
          <p:cNvSpPr/>
          <p:nvPr/>
        </p:nvSpPr>
        <p:spPr>
          <a:xfrm>
            <a:off x="7984273" y="4294419"/>
            <a:ext cx="591015" cy="328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7452757" y="6289483"/>
                <a:ext cx="27446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𝐿</m:t>
                    </m:r>
                    <m:r>
                      <a:rPr lang="it-IT" b="0" i="1" smtClean="0">
                        <a:latin typeface="Cambria Math" charset="0"/>
                      </a:rPr>
                      <m:t>=20→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400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≈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120</m:t>
                        </m:r>
                      </m:sup>
                    </m:sSup>
                  </m:oMath>
                </a14:m>
                <a:r>
                  <a:rPr lang="it-IT" dirty="0"/>
                  <a:t> stati</a:t>
                </a: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757" y="6289483"/>
                <a:ext cx="274466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89" t="-26667" r="-5333" b="-5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3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Algoritmo </a:t>
            </a:r>
            <a:r>
              <a:rPr lang="it-IT" sz="3200" dirty="0" err="1"/>
              <a:t>Metropolis</a:t>
            </a:r>
            <a:r>
              <a:rPr lang="it-IT" sz="3200" dirty="0"/>
              <a:t>, il più semplice Montecarlo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942404" y="1396834"/>
                <a:ext cx="6000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it-IT" dirty="0"/>
                  <a:t>Il primo passo è creare una configurazione di partenza: va definito ogni 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; </a:t>
                </a: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04" y="1396834"/>
                <a:ext cx="600000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508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965710" y="2535149"/>
                <a:ext cx="60000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it-IT" dirty="0"/>
                  <a:t>Si deve selezionare una possibile transizione; nel caso del modello di Ising questa può essere identificata come uno </a:t>
                </a:r>
                <a:r>
                  <a:rPr lang="it-IT" u="sng" dirty="0"/>
                  <a:t>spin flip</a:t>
                </a:r>
                <a:r>
                  <a:rPr lang="it-IT" dirty="0"/>
                  <a:t>: si seleziona lo 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corrispondente al sito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it-IT" dirty="0"/>
                  <a:t>, e si propone la sostituzione con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it-IT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; 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10" y="2535149"/>
                <a:ext cx="600000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06" t="-3046" r="-914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965710" y="4227463"/>
                <a:ext cx="6000006" cy="1614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3"/>
                </a:pPr>
                <a:r>
                  <a:rPr lang="it-IT" dirty="0"/>
                  <a:t>Dopo aver definito l’eventuale transizione bisogna decidere se effettuarla o meno, e per fare ciò si deve calcolare la variazione di energia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charset="0"/>
                      </a:rPr>
                      <m:t>Δ</m:t>
                    </m:r>
                    <m:r>
                      <a:rPr lang="it-IT" i="1">
                        <a:latin typeface="Cambria Math" charset="0"/>
                      </a:rPr>
                      <m:t>𝐸</m:t>
                    </m:r>
                  </m:oMath>
                </a14:m>
                <a:r>
                  <a:rPr lang="it-IT" dirty="0"/>
                  <a:t> corrispondente alla mossa che si vuole fare: si accetterà la transizione proposta con probabilità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charset="0"/>
                      </a:rPr>
                      <m:t>𝑝</m:t>
                    </m:r>
                    <m:r>
                      <a:rPr lang="it-IT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charset="0"/>
                              </a:rPr>
                              <m:t>1,</m:t>
                            </m:r>
                            <m:func>
                              <m:func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latin typeface="Cambria Math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it-IT">
                                            <a:latin typeface="Cambria Math" charset="0"/>
                                          </a:rPr>
                                          <m:t>Δ</m:t>
                                        </m:r>
                                        <m:r>
                                          <a:rPr lang="it-IT" i="1">
                                            <a:latin typeface="Cambria Math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10" y="4227463"/>
                <a:ext cx="6000006" cy="1614866"/>
              </a:xfrm>
              <a:prstGeom prst="rect">
                <a:avLst/>
              </a:prstGeom>
              <a:blipFill rotWithShape="0">
                <a:blip r:embed="rId6"/>
                <a:stretch>
                  <a:fillRect l="-406" t="-1887" b="-18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a 6"/>
          <p:cNvGraphicFramePr>
            <a:graphicFrameLocks noGrp="1"/>
          </p:cNvGraphicFramePr>
          <p:nvPr>
            <p:extLst/>
          </p:nvPr>
        </p:nvGraphicFramePr>
        <p:xfrm>
          <a:off x="7039168" y="1385709"/>
          <a:ext cx="4311776" cy="4312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8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7710280" y="6132084"/>
                <a:ext cx="689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80" y="6132084"/>
                <a:ext cx="68903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080" r="-7080"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8959217" y="6120958"/>
                <a:ext cx="71551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it-IT" b="0" i="1" smtClean="0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217" y="6120958"/>
                <a:ext cx="715517" cy="299249"/>
              </a:xfrm>
              <a:prstGeom prst="rect">
                <a:avLst/>
              </a:prstGeom>
              <a:blipFill rotWithShape="0">
                <a:blip r:embed="rId8"/>
                <a:stretch>
                  <a:fillRect l="-6838" r="-769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10234636" y="6143208"/>
                <a:ext cx="773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charset="0"/>
                        </a:rPr>
                        <m:t>Δ</m:t>
                      </m:r>
                      <m:r>
                        <a:rPr lang="it-IT" b="0" i="1" smtClean="0">
                          <a:latin typeface="Cambria Math" charset="0"/>
                        </a:rPr>
                        <m:t>𝐸</m:t>
                      </m:r>
                      <m:r>
                        <a:rPr lang="it-IT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636" y="6143208"/>
                <a:ext cx="773673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087" r="-6299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e 2"/>
          <p:cNvSpPr/>
          <p:nvPr/>
        </p:nvSpPr>
        <p:spPr>
          <a:xfrm>
            <a:off x="8709660" y="3589020"/>
            <a:ext cx="432000" cy="43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5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55">
        <p:fade/>
      </p:transition>
    </mc:Choice>
    <mc:Fallback xmlns="">
      <p:transition spd="med" advTm="44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Algoritmo </a:t>
            </a:r>
            <a:r>
              <a:rPr lang="it-IT" sz="3200" dirty="0" err="1"/>
              <a:t>Swendsen-Wang</a:t>
            </a:r>
            <a:r>
              <a:rPr lang="it-IT" sz="3200" dirty="0"/>
              <a:t> per Modello di </a:t>
            </a:r>
            <a:r>
              <a:rPr lang="it-IT" sz="3200" dirty="0" err="1"/>
              <a:t>Ising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B70332-CC57-F34A-A6DD-90A252E59A9B}"/>
              </a:ext>
            </a:extLst>
          </p:cNvPr>
          <p:cNvSpPr txBox="1"/>
          <p:nvPr/>
        </p:nvSpPr>
        <p:spPr>
          <a:xfrm>
            <a:off x="1454727" y="1288473"/>
            <a:ext cx="970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Algoritmo che rivolta </a:t>
            </a:r>
            <a:r>
              <a:rPr lang="it-IT" u="sng" dirty="0"/>
              <a:t>intere</a:t>
            </a:r>
            <a:r>
              <a:rPr lang="it-IT" dirty="0"/>
              <a:t> isole di spin vece che localmente</a:t>
            </a:r>
          </a:p>
        </p:txBody>
      </p:sp>
      <p:pic>
        <p:nvPicPr>
          <p:cNvPr id="12" name="SWmov.avi">
            <a:hlinkClick r:id="" action="ppaction://media"/>
            <a:extLst>
              <a:ext uri="{FF2B5EF4-FFF2-40B4-BE49-F238E27FC236}">
                <a16:creationId xmlns:a16="http://schemas.microsoft.com/office/drawing/2014/main" id="{AA0FC607-E1B4-3E4B-ABC5-07CFE5F502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429.52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6766" y="1961456"/>
            <a:ext cx="45132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Transizione di Fase</a:t>
            </a:r>
            <a:endParaRPr lang="it-IT" dirty="0"/>
          </a:p>
        </p:txBody>
      </p:sp>
      <p:sp>
        <p:nvSpPr>
          <p:cNvPr id="10" name="AutoShape 6" descr="_{i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847050" y="993414"/>
                <a:ext cx="2817631" cy="719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charset="0"/>
                            </a:rPr>
                            <m:t>𝐽</m:t>
                          </m:r>
                        </m:den>
                      </m:f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a:rPr lang="it-IT" b="0" i="1" smtClean="0">
                          <a:latin typeface="Cambria Math" charset="0"/>
                        </a:rPr>
                        <m:t>=2.2692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0" y="993414"/>
                <a:ext cx="2817631" cy="719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09343"/>
              </p:ext>
            </p:extLst>
          </p:nvPr>
        </p:nvGraphicFramePr>
        <p:xfrm>
          <a:off x="1392883" y="2341365"/>
          <a:ext cx="3067968" cy="2937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557135"/>
              </p:ext>
            </p:extLst>
          </p:nvPr>
        </p:nvGraphicFramePr>
        <p:xfrm>
          <a:off x="7857575" y="2341365"/>
          <a:ext cx="3532288" cy="2937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457"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+1</a:t>
                      </a:r>
                    </a:p>
                  </a:txBody>
                  <a:tcPr marL="92926" marR="92926" marT="46463" marB="46463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/>
                        <a:t>-1</a:t>
                      </a:r>
                    </a:p>
                  </a:txBody>
                  <a:tcPr marL="92926" marR="92926" marT="46463" marB="4646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Freccia destra 8"/>
          <p:cNvSpPr/>
          <p:nvPr/>
        </p:nvSpPr>
        <p:spPr>
          <a:xfrm>
            <a:off x="6502805" y="3473044"/>
            <a:ext cx="1049312" cy="67461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Freccia destra 10"/>
          <p:cNvSpPr/>
          <p:nvPr/>
        </p:nvSpPr>
        <p:spPr>
          <a:xfrm>
            <a:off x="4766309" y="3473044"/>
            <a:ext cx="1049312" cy="67461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936235" y="3473044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/>
              <a:t>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781557" y="1897155"/>
            <a:ext cx="19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Bassa Temperatura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8720619" y="1897155"/>
            <a:ext cx="180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Alta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4815010" y="1168686"/>
                <a:ext cx="2978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𝑇</m:t>
                    </m:r>
                    <m:r>
                      <a:rPr lang="it-IT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	fase ferromagnetica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010" y="1168686"/>
                <a:ext cx="297812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713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8535008" y="1168686"/>
                <a:ext cx="2937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𝑇</m:t>
                    </m:r>
                    <m:r>
                      <a:rPr lang="it-IT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	fase paramagnetica</a:t>
                </a: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008" y="1168686"/>
                <a:ext cx="293785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435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/>
          <p:cNvSpPr txBox="1"/>
          <p:nvPr/>
        </p:nvSpPr>
        <p:spPr>
          <a:xfrm>
            <a:off x="2613210" y="5992845"/>
            <a:ext cx="709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Quantità da osservare classicamente: Magnetizzazione, Suscettività, </a:t>
            </a:r>
            <a:r>
              <a:rPr lang="mr-IN" dirty="0"/>
              <a:t>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1" grpId="0" animBg="1"/>
      <p:bldP spid="12" grpId="0"/>
      <p:bldP spid="4" grpId="0"/>
      <p:bldP spid="13" grpId="0"/>
      <p:bldP spid="6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3E1A13-949D-1E42-B08D-86C127FE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98" y="1576187"/>
            <a:ext cx="6328131" cy="4746099"/>
          </a:xfrm>
          <a:prstGeom prst="rect">
            <a:avLst/>
          </a:prstGeom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E70E7F-E7A5-0A49-AFA5-8B7793C2D16B}"/>
              </a:ext>
            </a:extLst>
          </p:cNvPr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Parametro d’Ordine: La Magnetizzazione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05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Applicazione Rete Neurale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189347" y="1720275"/>
            <a:ext cx="7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Input: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171416" y="2742954"/>
            <a:ext cx="9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</a:t>
            </a:r>
          </a:p>
        </p:txBody>
      </p:sp>
      <p:sp>
        <p:nvSpPr>
          <p:cNvPr id="6" name="Ovale 5"/>
          <p:cNvSpPr/>
          <p:nvPr/>
        </p:nvSpPr>
        <p:spPr>
          <a:xfrm>
            <a:off x="4442514" y="5221058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4442514" y="5821636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4438660" y="5041784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4433499" y="4861784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/>
          <p:cNvSpPr/>
          <p:nvPr/>
        </p:nvSpPr>
        <p:spPr>
          <a:xfrm>
            <a:off x="4431572" y="4681784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/>
          <p:cNvSpPr/>
          <p:nvPr/>
        </p:nvSpPr>
        <p:spPr>
          <a:xfrm>
            <a:off x="4428338" y="4502510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460507" y="5544567"/>
            <a:ext cx="400110" cy="21576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mr-IN" sz="1400" dirty="0"/>
              <a:t>…</a:t>
            </a:r>
            <a:endParaRPr lang="it-IT" sz="1400" dirty="0"/>
          </a:p>
        </p:txBody>
      </p:sp>
      <p:sp>
        <p:nvSpPr>
          <p:cNvPr id="13" name="Ovale 12"/>
          <p:cNvSpPr/>
          <p:nvPr/>
        </p:nvSpPr>
        <p:spPr>
          <a:xfrm>
            <a:off x="4438660" y="5723115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/>
          <p:cNvSpPr/>
          <p:nvPr/>
        </p:nvSpPr>
        <p:spPr>
          <a:xfrm>
            <a:off x="5516255" y="5643088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/>
          <p:cNvSpPr/>
          <p:nvPr/>
        </p:nvSpPr>
        <p:spPr>
          <a:xfrm>
            <a:off x="5493652" y="5042510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/>
          <p:cNvSpPr/>
          <p:nvPr/>
        </p:nvSpPr>
        <p:spPr>
          <a:xfrm>
            <a:off x="5491725" y="4862510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e 16"/>
          <p:cNvSpPr/>
          <p:nvPr/>
        </p:nvSpPr>
        <p:spPr>
          <a:xfrm>
            <a:off x="5488491" y="4683236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5534248" y="5366019"/>
            <a:ext cx="400110" cy="21576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mr-IN" sz="1400" dirty="0"/>
              <a:t>…</a:t>
            </a:r>
            <a:endParaRPr lang="it-IT" sz="1400" dirty="0"/>
          </a:p>
        </p:txBody>
      </p:sp>
      <p:sp>
        <p:nvSpPr>
          <p:cNvPr id="19" name="Ovale 18"/>
          <p:cNvSpPr/>
          <p:nvPr/>
        </p:nvSpPr>
        <p:spPr>
          <a:xfrm>
            <a:off x="5512401" y="5544567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4395614" y="4130062"/>
                <a:ext cx="455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𝐿</m:t>
                          </m:r>
                        </m:e>
                        <m:sup>
                          <m:r>
                            <a:rPr lang="it-IT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614" y="4130062"/>
                <a:ext cx="4550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/>
              <p:cNvSpPr txBox="1"/>
              <p:nvPr/>
            </p:nvSpPr>
            <p:spPr>
              <a:xfrm>
                <a:off x="5423160" y="4130658"/>
                <a:ext cx="622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100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CasellaDiTes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160" y="4130658"/>
                <a:ext cx="622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e 21"/>
          <p:cNvSpPr/>
          <p:nvPr/>
        </p:nvSpPr>
        <p:spPr>
          <a:xfrm>
            <a:off x="6606989" y="4939663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/>
          <p:cNvSpPr/>
          <p:nvPr/>
        </p:nvSpPr>
        <p:spPr>
          <a:xfrm>
            <a:off x="6614894" y="5429978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6" name="Connettore 1 25"/>
          <p:cNvCxnSpPr>
            <a:endCxn id="41" idx="2"/>
          </p:cNvCxnSpPr>
          <p:nvPr/>
        </p:nvCxnSpPr>
        <p:spPr>
          <a:xfrm>
            <a:off x="4788338" y="4682510"/>
            <a:ext cx="700153" cy="180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>
            <a:endCxn id="39" idx="2"/>
          </p:cNvCxnSpPr>
          <p:nvPr/>
        </p:nvCxnSpPr>
        <p:spPr>
          <a:xfrm>
            <a:off x="4788338" y="4682510"/>
            <a:ext cx="705314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/>
          <p:cNvCxnSpPr>
            <a:endCxn id="40" idx="2"/>
          </p:cNvCxnSpPr>
          <p:nvPr/>
        </p:nvCxnSpPr>
        <p:spPr>
          <a:xfrm>
            <a:off x="4788338" y="4682510"/>
            <a:ext cx="703387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>
            <a:endCxn id="43" idx="2"/>
          </p:cNvCxnSpPr>
          <p:nvPr/>
        </p:nvCxnSpPr>
        <p:spPr>
          <a:xfrm>
            <a:off x="4788338" y="4682510"/>
            <a:ext cx="724063" cy="104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>
            <a:endCxn id="37" idx="2"/>
          </p:cNvCxnSpPr>
          <p:nvPr/>
        </p:nvCxnSpPr>
        <p:spPr>
          <a:xfrm>
            <a:off x="4788338" y="4682510"/>
            <a:ext cx="727917" cy="1140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1 30"/>
          <p:cNvCxnSpPr>
            <a:stCxn id="31" idx="6"/>
            <a:endCxn id="41" idx="2"/>
          </p:cNvCxnSpPr>
          <p:nvPr/>
        </p:nvCxnSpPr>
        <p:spPr>
          <a:xfrm>
            <a:off x="4791572" y="4861784"/>
            <a:ext cx="696919" cy="1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1 31"/>
          <p:cNvCxnSpPr>
            <a:stCxn id="31" idx="6"/>
            <a:endCxn id="39" idx="2"/>
          </p:cNvCxnSpPr>
          <p:nvPr/>
        </p:nvCxnSpPr>
        <p:spPr>
          <a:xfrm>
            <a:off x="4791572" y="4861784"/>
            <a:ext cx="702080" cy="360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>
            <a:stCxn id="31" idx="6"/>
            <a:endCxn id="40" idx="2"/>
          </p:cNvCxnSpPr>
          <p:nvPr/>
        </p:nvCxnSpPr>
        <p:spPr>
          <a:xfrm>
            <a:off x="4791572" y="4861784"/>
            <a:ext cx="700153" cy="180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/>
          <p:cNvCxnSpPr>
            <a:stCxn id="31" idx="6"/>
            <a:endCxn id="43" idx="2"/>
          </p:cNvCxnSpPr>
          <p:nvPr/>
        </p:nvCxnSpPr>
        <p:spPr>
          <a:xfrm>
            <a:off x="4791572" y="4861784"/>
            <a:ext cx="720829" cy="86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/>
          <p:cNvCxnSpPr>
            <a:stCxn id="31" idx="6"/>
            <a:endCxn id="37" idx="2"/>
          </p:cNvCxnSpPr>
          <p:nvPr/>
        </p:nvCxnSpPr>
        <p:spPr>
          <a:xfrm>
            <a:off x="4791572" y="4861784"/>
            <a:ext cx="724683" cy="96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/>
          <p:cNvCxnSpPr>
            <a:stCxn id="32" idx="6"/>
            <a:endCxn id="41" idx="2"/>
          </p:cNvCxnSpPr>
          <p:nvPr/>
        </p:nvCxnSpPr>
        <p:spPr>
          <a:xfrm flipV="1">
            <a:off x="4793499" y="4863236"/>
            <a:ext cx="694992" cy="17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1 36"/>
          <p:cNvCxnSpPr>
            <a:stCxn id="32" idx="6"/>
            <a:endCxn id="39" idx="2"/>
          </p:cNvCxnSpPr>
          <p:nvPr/>
        </p:nvCxnSpPr>
        <p:spPr>
          <a:xfrm>
            <a:off x="4793499" y="5041784"/>
            <a:ext cx="700153" cy="180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/>
          <p:cNvCxnSpPr>
            <a:stCxn id="32" idx="6"/>
            <a:endCxn id="40" idx="2"/>
          </p:cNvCxnSpPr>
          <p:nvPr/>
        </p:nvCxnSpPr>
        <p:spPr>
          <a:xfrm>
            <a:off x="4793499" y="5041784"/>
            <a:ext cx="698226" cy="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1 38"/>
          <p:cNvCxnSpPr>
            <a:stCxn id="32" idx="6"/>
            <a:endCxn id="43" idx="2"/>
          </p:cNvCxnSpPr>
          <p:nvPr/>
        </p:nvCxnSpPr>
        <p:spPr>
          <a:xfrm>
            <a:off x="4793499" y="5041784"/>
            <a:ext cx="718902" cy="68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1 39"/>
          <p:cNvCxnSpPr>
            <a:stCxn id="32" idx="6"/>
            <a:endCxn id="37" idx="2"/>
          </p:cNvCxnSpPr>
          <p:nvPr/>
        </p:nvCxnSpPr>
        <p:spPr>
          <a:xfrm>
            <a:off x="4793499" y="5041784"/>
            <a:ext cx="722756" cy="78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/>
          <p:cNvCxnSpPr>
            <a:stCxn id="26" idx="6"/>
            <a:endCxn id="41" idx="2"/>
          </p:cNvCxnSpPr>
          <p:nvPr/>
        </p:nvCxnSpPr>
        <p:spPr>
          <a:xfrm flipV="1">
            <a:off x="4798660" y="4863236"/>
            <a:ext cx="689831" cy="35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>
            <a:stCxn id="26" idx="6"/>
            <a:endCxn id="39" idx="2"/>
          </p:cNvCxnSpPr>
          <p:nvPr/>
        </p:nvCxnSpPr>
        <p:spPr>
          <a:xfrm>
            <a:off x="4798660" y="5221784"/>
            <a:ext cx="694992" cy="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>
            <a:stCxn id="26" idx="6"/>
            <a:endCxn id="40" idx="2"/>
          </p:cNvCxnSpPr>
          <p:nvPr/>
        </p:nvCxnSpPr>
        <p:spPr>
          <a:xfrm flipV="1">
            <a:off x="4798660" y="5042510"/>
            <a:ext cx="693065" cy="179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/>
          <p:cNvCxnSpPr>
            <a:stCxn id="26" idx="6"/>
            <a:endCxn id="43" idx="2"/>
          </p:cNvCxnSpPr>
          <p:nvPr/>
        </p:nvCxnSpPr>
        <p:spPr>
          <a:xfrm>
            <a:off x="4798660" y="5221784"/>
            <a:ext cx="713741" cy="50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>
            <a:stCxn id="26" idx="6"/>
            <a:endCxn id="37" idx="2"/>
          </p:cNvCxnSpPr>
          <p:nvPr/>
        </p:nvCxnSpPr>
        <p:spPr>
          <a:xfrm>
            <a:off x="4798660" y="5221784"/>
            <a:ext cx="717595" cy="60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>
            <a:stCxn id="33" idx="6"/>
            <a:endCxn id="41" idx="2"/>
          </p:cNvCxnSpPr>
          <p:nvPr/>
        </p:nvCxnSpPr>
        <p:spPr>
          <a:xfrm flipV="1">
            <a:off x="4802514" y="4863236"/>
            <a:ext cx="685977" cy="5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/>
          <p:cNvCxnSpPr>
            <a:stCxn id="33" idx="6"/>
            <a:endCxn id="39" idx="2"/>
          </p:cNvCxnSpPr>
          <p:nvPr/>
        </p:nvCxnSpPr>
        <p:spPr>
          <a:xfrm flipV="1">
            <a:off x="4802514" y="5222510"/>
            <a:ext cx="691138" cy="17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>
            <a:stCxn id="33" idx="6"/>
            <a:endCxn id="40" idx="2"/>
          </p:cNvCxnSpPr>
          <p:nvPr/>
        </p:nvCxnSpPr>
        <p:spPr>
          <a:xfrm flipV="1">
            <a:off x="4802514" y="5042510"/>
            <a:ext cx="689211" cy="35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>
            <a:stCxn id="33" idx="6"/>
            <a:endCxn id="43" idx="2"/>
          </p:cNvCxnSpPr>
          <p:nvPr/>
        </p:nvCxnSpPr>
        <p:spPr>
          <a:xfrm>
            <a:off x="4802514" y="5401058"/>
            <a:ext cx="709887" cy="32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/>
          <p:cNvCxnSpPr>
            <a:stCxn id="33" idx="6"/>
            <a:endCxn id="37" idx="2"/>
          </p:cNvCxnSpPr>
          <p:nvPr/>
        </p:nvCxnSpPr>
        <p:spPr>
          <a:xfrm>
            <a:off x="4802514" y="5401058"/>
            <a:ext cx="713741" cy="422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50"/>
          <p:cNvCxnSpPr>
            <a:stCxn id="34" idx="6"/>
            <a:endCxn id="40" idx="2"/>
          </p:cNvCxnSpPr>
          <p:nvPr/>
        </p:nvCxnSpPr>
        <p:spPr>
          <a:xfrm flipV="1">
            <a:off x="4798660" y="5042510"/>
            <a:ext cx="693065" cy="860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/>
          <p:cNvCxnSpPr>
            <a:stCxn id="34" idx="6"/>
            <a:endCxn id="39" idx="2"/>
          </p:cNvCxnSpPr>
          <p:nvPr/>
        </p:nvCxnSpPr>
        <p:spPr>
          <a:xfrm flipV="1">
            <a:off x="4798660" y="5222510"/>
            <a:ext cx="694992" cy="680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/>
          <p:cNvCxnSpPr>
            <a:stCxn id="34" idx="6"/>
            <a:endCxn id="41" idx="2"/>
          </p:cNvCxnSpPr>
          <p:nvPr/>
        </p:nvCxnSpPr>
        <p:spPr>
          <a:xfrm flipV="1">
            <a:off x="4798660" y="4863236"/>
            <a:ext cx="689831" cy="1039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>
            <a:stCxn id="34" idx="6"/>
            <a:endCxn id="43" idx="2"/>
          </p:cNvCxnSpPr>
          <p:nvPr/>
        </p:nvCxnSpPr>
        <p:spPr>
          <a:xfrm flipV="1">
            <a:off x="4798660" y="5724567"/>
            <a:ext cx="713741" cy="17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>
            <a:stCxn id="34" idx="6"/>
            <a:endCxn id="37" idx="2"/>
          </p:cNvCxnSpPr>
          <p:nvPr/>
        </p:nvCxnSpPr>
        <p:spPr>
          <a:xfrm flipV="1">
            <a:off x="4798660" y="5823088"/>
            <a:ext cx="717595" cy="8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>
            <a:stCxn id="35" idx="6"/>
            <a:endCxn id="40" idx="2"/>
          </p:cNvCxnSpPr>
          <p:nvPr/>
        </p:nvCxnSpPr>
        <p:spPr>
          <a:xfrm flipV="1">
            <a:off x="4802514" y="5042510"/>
            <a:ext cx="689211" cy="95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35" idx="6"/>
            <a:endCxn id="39" idx="2"/>
          </p:cNvCxnSpPr>
          <p:nvPr/>
        </p:nvCxnSpPr>
        <p:spPr>
          <a:xfrm flipV="1">
            <a:off x="4802514" y="5222510"/>
            <a:ext cx="691138" cy="77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>
            <a:stCxn id="35" idx="6"/>
            <a:endCxn id="41" idx="2"/>
          </p:cNvCxnSpPr>
          <p:nvPr/>
        </p:nvCxnSpPr>
        <p:spPr>
          <a:xfrm flipV="1">
            <a:off x="4802514" y="4863236"/>
            <a:ext cx="685977" cy="11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>
            <a:stCxn id="35" idx="6"/>
            <a:endCxn id="43" idx="2"/>
          </p:cNvCxnSpPr>
          <p:nvPr/>
        </p:nvCxnSpPr>
        <p:spPr>
          <a:xfrm flipV="1">
            <a:off x="4802514" y="5724567"/>
            <a:ext cx="709887" cy="277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>
            <a:stCxn id="35" idx="6"/>
            <a:endCxn id="37" idx="2"/>
          </p:cNvCxnSpPr>
          <p:nvPr/>
        </p:nvCxnSpPr>
        <p:spPr>
          <a:xfrm flipV="1">
            <a:off x="4802514" y="5823088"/>
            <a:ext cx="713741" cy="17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sellaDiTesto 76"/>
              <p:cNvSpPr txBox="1"/>
              <p:nvPr/>
            </p:nvSpPr>
            <p:spPr>
              <a:xfrm>
                <a:off x="6611965" y="4176228"/>
                <a:ext cx="373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7" name="CasellaDiTes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65" y="4176228"/>
                <a:ext cx="37356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ttore 1 80"/>
          <p:cNvCxnSpPr>
            <a:stCxn id="16" idx="6"/>
            <a:endCxn id="22" idx="2"/>
          </p:cNvCxnSpPr>
          <p:nvPr/>
        </p:nvCxnSpPr>
        <p:spPr>
          <a:xfrm>
            <a:off x="5851725" y="5042510"/>
            <a:ext cx="755264" cy="77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/>
          <p:cNvCxnSpPr>
            <a:stCxn id="15" idx="6"/>
            <a:endCxn id="22" idx="2"/>
          </p:cNvCxnSpPr>
          <p:nvPr/>
        </p:nvCxnSpPr>
        <p:spPr>
          <a:xfrm flipV="1">
            <a:off x="5853652" y="5119663"/>
            <a:ext cx="753337" cy="10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1 82"/>
          <p:cNvCxnSpPr>
            <a:stCxn id="14" idx="6"/>
            <a:endCxn id="22" idx="2"/>
          </p:cNvCxnSpPr>
          <p:nvPr/>
        </p:nvCxnSpPr>
        <p:spPr>
          <a:xfrm flipV="1">
            <a:off x="5876255" y="5119663"/>
            <a:ext cx="730734" cy="70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1 83"/>
          <p:cNvCxnSpPr>
            <a:stCxn id="19" idx="6"/>
            <a:endCxn id="22" idx="2"/>
          </p:cNvCxnSpPr>
          <p:nvPr/>
        </p:nvCxnSpPr>
        <p:spPr>
          <a:xfrm flipV="1">
            <a:off x="5872401" y="5119663"/>
            <a:ext cx="734588" cy="60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1 84"/>
          <p:cNvCxnSpPr>
            <a:stCxn id="17" idx="6"/>
            <a:endCxn id="22" idx="2"/>
          </p:cNvCxnSpPr>
          <p:nvPr/>
        </p:nvCxnSpPr>
        <p:spPr>
          <a:xfrm>
            <a:off x="5848491" y="4863236"/>
            <a:ext cx="758498" cy="256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1 103"/>
          <p:cNvCxnSpPr>
            <a:stCxn id="16" idx="6"/>
            <a:endCxn id="24" idx="2"/>
          </p:cNvCxnSpPr>
          <p:nvPr/>
        </p:nvCxnSpPr>
        <p:spPr>
          <a:xfrm>
            <a:off x="5851725" y="5042510"/>
            <a:ext cx="763169" cy="56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/>
          <p:cNvCxnSpPr>
            <a:stCxn id="15" idx="6"/>
            <a:endCxn id="24" idx="2"/>
          </p:cNvCxnSpPr>
          <p:nvPr/>
        </p:nvCxnSpPr>
        <p:spPr>
          <a:xfrm>
            <a:off x="5853652" y="5222510"/>
            <a:ext cx="761242" cy="38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1 105"/>
          <p:cNvCxnSpPr>
            <a:stCxn id="14" idx="6"/>
            <a:endCxn id="24" idx="2"/>
          </p:cNvCxnSpPr>
          <p:nvPr/>
        </p:nvCxnSpPr>
        <p:spPr>
          <a:xfrm flipV="1">
            <a:off x="5876255" y="5609978"/>
            <a:ext cx="738639" cy="21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1 106"/>
          <p:cNvCxnSpPr>
            <a:stCxn id="19" idx="6"/>
            <a:endCxn id="24" idx="2"/>
          </p:cNvCxnSpPr>
          <p:nvPr/>
        </p:nvCxnSpPr>
        <p:spPr>
          <a:xfrm flipV="1">
            <a:off x="5872401" y="5609978"/>
            <a:ext cx="742493" cy="114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1 107"/>
          <p:cNvCxnSpPr>
            <a:stCxn id="17" idx="6"/>
            <a:endCxn id="24" idx="2"/>
          </p:cNvCxnSpPr>
          <p:nvPr/>
        </p:nvCxnSpPr>
        <p:spPr>
          <a:xfrm>
            <a:off x="5848491" y="4863236"/>
            <a:ext cx="766403" cy="74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sellaDiTesto 118"/>
              <p:cNvSpPr txBox="1"/>
              <p:nvPr/>
            </p:nvSpPr>
            <p:spPr>
              <a:xfrm>
                <a:off x="2007518" y="1761851"/>
                <a:ext cx="36992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[+1   −1  +1  +1   …    −1   +1]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9" name="CasellaDiTesto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518" y="1761851"/>
                <a:ext cx="3699245" cy="276999"/>
              </a:xfrm>
              <a:prstGeom prst="rect">
                <a:avLst/>
              </a:prstGeom>
              <a:blipFill>
                <a:blip r:embed="rId6"/>
                <a:stretch>
                  <a:fillRect l="-342" t="-8696" r="-342" b="-30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sellaDiTesto 119"/>
              <p:cNvSpPr txBox="1"/>
              <p:nvPr/>
            </p:nvSpPr>
            <p:spPr>
              <a:xfrm>
                <a:off x="8329680" y="1761851"/>
                <a:ext cx="21114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b="0" dirty="0"/>
                  <a:t>Input Layer Size</a:t>
                </a:r>
                <a14:m>
                  <m:oMath xmlns:m="http://schemas.openxmlformats.org/officeDocument/2006/math">
                    <m:r>
                      <a:rPr lang="it-IT">
                        <a:latin typeface="Cambria Math" charset="0"/>
                      </a:rPr>
                      <m:t> </m:t>
                    </m:r>
                    <m:r>
                      <a:rPr lang="it-IT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0" name="CasellaDiTesto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80" y="1761851"/>
                <a:ext cx="2111448" cy="276999"/>
              </a:xfrm>
              <a:prstGeom prst="rect">
                <a:avLst/>
              </a:prstGeom>
              <a:blipFill>
                <a:blip r:embed="rId7"/>
                <a:stretch>
                  <a:fillRect l="-6587" t="-26087" b="-43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asellaDiTesto 125"/>
              <p:cNvSpPr txBox="1"/>
              <p:nvPr/>
            </p:nvSpPr>
            <p:spPr>
              <a:xfrm>
                <a:off x="2516084" y="2395492"/>
                <a:ext cx="354456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6" name="CasellaDiTesto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084" y="2395492"/>
                <a:ext cx="354456" cy="461921"/>
              </a:xfrm>
              <a:prstGeom prst="rect">
                <a:avLst/>
              </a:prstGeom>
              <a:blipFill>
                <a:blip r:embed="rId8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CasellaDiTesto 126"/>
          <p:cNvSpPr txBox="1"/>
          <p:nvPr/>
        </p:nvSpPr>
        <p:spPr>
          <a:xfrm>
            <a:off x="3175766" y="2448783"/>
            <a:ext cx="277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Stato ad Alta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sellaDiTesto 127"/>
              <p:cNvSpPr txBox="1"/>
              <p:nvPr/>
            </p:nvSpPr>
            <p:spPr>
              <a:xfrm>
                <a:off x="2516084" y="3082367"/>
                <a:ext cx="354456" cy="4601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8" name="CasellaDiTesto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084" y="3082367"/>
                <a:ext cx="354456" cy="460126"/>
              </a:xfrm>
              <a:prstGeom prst="rect">
                <a:avLst/>
              </a:prstGeom>
              <a:blipFill>
                <a:blip r:embed="rId9"/>
                <a:stretch>
                  <a:fillRect t="-5405" b="-162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asellaDiTesto 128"/>
          <p:cNvSpPr txBox="1"/>
          <p:nvPr/>
        </p:nvSpPr>
        <p:spPr>
          <a:xfrm>
            <a:off x="3175766" y="3128662"/>
            <a:ext cx="273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Stato a Bassa Temperatura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sellaDiTesto 129"/>
              <p:cNvSpPr txBox="1"/>
              <p:nvPr/>
            </p:nvSpPr>
            <p:spPr>
              <a:xfrm>
                <a:off x="8329680" y="2822258"/>
                <a:ext cx="21876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/>
                  <a:t>Output</a:t>
                </a:r>
                <a:r>
                  <a:rPr lang="it-IT" b="0" dirty="0"/>
                  <a:t> Layer Size</a:t>
                </a:r>
                <a14:m>
                  <m:oMath xmlns:m="http://schemas.openxmlformats.org/officeDocument/2006/math">
                    <m:r>
                      <a:rPr lang="it-IT">
                        <a:latin typeface="Cambria Math" charset="0"/>
                      </a:rPr>
                      <m:t> </m:t>
                    </m:r>
                    <m:r>
                      <a:rPr lang="it-IT" b="0" i="0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charset="0"/>
                      </a:rPr>
                      <m:t>2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0" name="CasellaDiTesto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80" y="2822258"/>
                <a:ext cx="2187637" cy="276999"/>
              </a:xfrm>
              <a:prstGeom prst="rect">
                <a:avLst/>
              </a:prstGeom>
              <a:blipFill>
                <a:blip r:embed="rId10"/>
                <a:stretch>
                  <a:fillRect l="-6358" t="-21739" b="-478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Connettore 2 130"/>
          <p:cNvCxnSpPr>
            <a:cxnSpLocks/>
          </p:cNvCxnSpPr>
          <p:nvPr/>
        </p:nvCxnSpPr>
        <p:spPr>
          <a:xfrm>
            <a:off x="6707867" y="2927620"/>
            <a:ext cx="534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/>
          <p:cNvCxnSpPr>
            <a:cxnSpLocks/>
          </p:cNvCxnSpPr>
          <p:nvPr/>
        </p:nvCxnSpPr>
        <p:spPr>
          <a:xfrm>
            <a:off x="6699962" y="1900350"/>
            <a:ext cx="534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5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  <p:bldP spid="22" grpId="0" animBg="1"/>
      <p:bldP spid="24" grpId="0" animBg="1"/>
      <p:bldP spid="77" grpId="0"/>
      <p:bldP spid="119" grpId="0"/>
      <p:bldP spid="120" grpId="0"/>
      <p:bldP spid="126" grpId="0"/>
      <p:bldP spid="127" grpId="0"/>
      <p:bldP spid="128" grpId="0"/>
      <p:bldP spid="129" grpId="0"/>
      <p:bldP spid="1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3EAC26-F9F0-A048-AC84-9D42DAFE6C48}"/>
              </a:ext>
            </a:extLst>
          </p:cNvPr>
          <p:cNvSpPr txBox="1"/>
          <p:nvPr/>
        </p:nvSpPr>
        <p:spPr>
          <a:xfrm>
            <a:off x="1188902" y="4243490"/>
            <a:ext cx="98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Training: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65B588-E08F-2B47-A3F3-7958F1992386}"/>
              </a:ext>
            </a:extLst>
          </p:cNvPr>
          <p:cNvSpPr txBox="1"/>
          <p:nvPr/>
        </p:nvSpPr>
        <p:spPr>
          <a:xfrm>
            <a:off x="2362146" y="4243490"/>
            <a:ext cx="9226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50000 Configurazioni generate da Montecarlo a varie Temperature di cui conosciamo lo stato</a:t>
            </a:r>
          </a:p>
          <a:p>
            <a:endParaRPr lang="it-IT" dirty="0"/>
          </a:p>
          <a:p>
            <a:r>
              <a:rPr lang="it-IT" dirty="0"/>
              <a:t>Learning su intervallo completo di Temperature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213AA2-D293-8549-925F-1D1E96A5AB37}"/>
              </a:ext>
            </a:extLst>
          </p:cNvPr>
          <p:cNvSpPr txBox="1"/>
          <p:nvPr/>
        </p:nvSpPr>
        <p:spPr>
          <a:xfrm>
            <a:off x="1188902" y="5757191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Testing: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1D8E43-FF54-AF4E-9CE5-BE94C7C704E7}"/>
              </a:ext>
            </a:extLst>
          </p:cNvPr>
          <p:cNvSpPr txBox="1"/>
          <p:nvPr/>
        </p:nvSpPr>
        <p:spPr>
          <a:xfrm>
            <a:off x="2362146" y="5753864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150 Temperature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B206E3-634E-2540-A670-50AB1FAC353F}"/>
              </a:ext>
            </a:extLst>
          </p:cNvPr>
          <p:cNvSpPr txBox="1"/>
          <p:nvPr/>
        </p:nvSpPr>
        <p:spPr>
          <a:xfrm>
            <a:off x="1133672" y="1879198"/>
            <a:ext cx="113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Cost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5BF5F45-1683-4A49-92FF-C95854F6767B}"/>
                  </a:ext>
                </a:extLst>
              </p:cNvPr>
              <p:cNvSpPr txBox="1"/>
              <p:nvPr/>
            </p:nvSpPr>
            <p:spPr>
              <a:xfrm>
                <a:off x="2401833" y="1937957"/>
                <a:ext cx="6916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Cross </a:t>
                </a:r>
                <a:r>
                  <a:rPr lang="it-IT" dirty="0" err="1"/>
                  <a:t>Entropy</a:t>
                </a:r>
                <a:r>
                  <a:rPr lang="it-IT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∗−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∗−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5BF5F45-1683-4A49-92FF-C95854F6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33" y="1937957"/>
                <a:ext cx="6916702" cy="369332"/>
              </a:xfrm>
              <a:prstGeom prst="rect">
                <a:avLst/>
              </a:prstGeom>
              <a:blipFill>
                <a:blip r:embed="rId3"/>
                <a:stretch>
                  <a:fillRect l="-549" t="-6667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D2540E-6C50-434D-B40C-314FB0B4DA74}"/>
              </a:ext>
            </a:extLst>
          </p:cNvPr>
          <p:cNvSpPr txBox="1"/>
          <p:nvPr/>
        </p:nvSpPr>
        <p:spPr>
          <a:xfrm>
            <a:off x="666222" y="3114586"/>
            <a:ext cx="169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Regularization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B3AC53C-FDC4-0340-92A0-9E91B8BF40E5}"/>
                  </a:ext>
                </a:extLst>
              </p:cNvPr>
              <p:cNvSpPr txBox="1"/>
              <p:nvPr/>
            </p:nvSpPr>
            <p:spPr>
              <a:xfrm>
                <a:off x="2401833" y="3112573"/>
                <a:ext cx="9186684" cy="416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/>
                  <a:t>L2: Costo Totale = Cross </a:t>
                </a:r>
                <a:r>
                  <a:rPr lang="it-IT" dirty="0" err="1"/>
                  <a:t>Entropy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p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b="0" i="1" dirty="0">
                    <a:latin typeface="Cambria Math" panose="02040503050406030204" pitchFamily="18" charset="0"/>
                  </a:rPr>
                  <a:t>	</a:t>
                </a:r>
                <a:r>
                  <a:rPr lang="it-IT" dirty="0"/>
                  <a:t>+       </a:t>
                </a:r>
                <a:r>
                  <a:rPr lang="it-IT" dirty="0" err="1"/>
                  <a:t>Early</a:t>
                </a:r>
                <a:r>
                  <a:rPr lang="it-IT" dirty="0"/>
                  <a:t> </a:t>
                </a:r>
                <a:r>
                  <a:rPr lang="it-IT" dirty="0" err="1"/>
                  <a:t>Stopping</a:t>
                </a:r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B3AC53C-FDC4-0340-92A0-9E91B8BF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33" y="3112573"/>
                <a:ext cx="9186684" cy="416781"/>
              </a:xfrm>
              <a:prstGeom prst="rect">
                <a:avLst/>
              </a:prstGeom>
              <a:blipFill>
                <a:blip r:embed="rId4"/>
                <a:stretch>
                  <a:fillRect t="-105882" b="-1676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615985-F5DB-CB44-BDE8-21D82653A7EA}"/>
              </a:ext>
            </a:extLst>
          </p:cNvPr>
          <p:cNvSpPr txBox="1"/>
          <p:nvPr/>
        </p:nvSpPr>
        <p:spPr>
          <a:xfrm>
            <a:off x="931334" y="665381"/>
            <a:ext cx="133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0D3D98-07B2-E34F-B44E-A71717200E82}"/>
                  </a:ext>
                </a:extLst>
              </p:cNvPr>
              <p:cNvSpPr txBox="1"/>
              <p:nvPr/>
            </p:nvSpPr>
            <p:spPr>
              <a:xfrm>
                <a:off x="2401833" y="665380"/>
                <a:ext cx="91866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/>
                  <a:t>Sigmoid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Function</a:t>
                </a:r>
                <a:r>
                  <a:rPr lang="it-IT" sz="2000" dirty="0"/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0D3D98-07B2-E34F-B44E-A7171720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33" y="665380"/>
                <a:ext cx="9186684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93CDF14-EC3E-684B-A41F-FCA77B751DC4}"/>
                  </a:ext>
                </a:extLst>
              </p:cNvPr>
              <p:cNvSpPr txBox="1"/>
              <p:nvPr/>
            </p:nvSpPr>
            <p:spPr>
              <a:xfrm>
                <a:off x="9346085" y="1602199"/>
                <a:ext cx="28030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output rete</a:t>
                </a:r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/>
                  <a:t>valore training set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93CDF14-EC3E-684B-A41F-FCA77B751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085" y="1602199"/>
                <a:ext cx="2803011" cy="923330"/>
              </a:xfrm>
              <a:prstGeom prst="rect">
                <a:avLst/>
              </a:prstGeom>
              <a:blipFill>
                <a:blip r:embed="rId6"/>
                <a:stretch>
                  <a:fillRect t="-2703" r="-450"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9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A03CC17-1DB1-DA43-B9AF-F982A183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1477545"/>
            <a:ext cx="6434667" cy="4400056"/>
          </a:xfrm>
          <a:prstGeom prst="rect">
            <a:avLst/>
          </a:prstGeom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0BE337-448F-DE4C-AF62-5D4C673B8AC6}"/>
              </a:ext>
            </a:extLst>
          </p:cNvPr>
          <p:cNvSpPr txBox="1"/>
          <p:nvPr/>
        </p:nvSpPr>
        <p:spPr>
          <a:xfrm>
            <a:off x="500064" y="400047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Applicazione Rete Neurale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ED62D6-DAD5-6541-9390-94F2213CA697}"/>
              </a:ext>
            </a:extLst>
          </p:cNvPr>
          <p:cNvSpPr txBox="1"/>
          <p:nvPr/>
        </p:nvSpPr>
        <p:spPr>
          <a:xfrm>
            <a:off x="8241199" y="2996514"/>
            <a:ext cx="303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1000 Configurazioni generate</a:t>
            </a:r>
          </a:p>
          <a:p>
            <a:pPr algn="ctr"/>
            <a:r>
              <a:rPr lang="it-IT" dirty="0"/>
              <a:t>da Montecarlo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B288D3-05C3-B441-969F-D893FBC70226}"/>
              </a:ext>
            </a:extLst>
          </p:cNvPr>
          <p:cNvSpPr txBox="1"/>
          <p:nvPr/>
        </p:nvSpPr>
        <p:spPr>
          <a:xfrm>
            <a:off x="8864544" y="1969823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150 Temperature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75ED293B-C893-544F-A99D-A571DEBA684A}"/>
              </a:ext>
            </a:extLst>
          </p:cNvPr>
          <p:cNvCxnSpPr>
            <a:cxnSpLocks/>
          </p:cNvCxnSpPr>
          <p:nvPr/>
        </p:nvCxnSpPr>
        <p:spPr>
          <a:xfrm>
            <a:off x="9764116" y="2473761"/>
            <a:ext cx="0" cy="32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88B30EF-3A1F-A241-A72B-6DAEFAAD4C1F}"/>
              </a:ext>
            </a:extLst>
          </p:cNvPr>
          <p:cNvSpPr txBox="1"/>
          <p:nvPr/>
        </p:nvSpPr>
        <p:spPr>
          <a:xfrm>
            <a:off x="8459143" y="4350847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Risposta Media della Rete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C6F7969-D3E0-5E48-9511-901F091B9DDB}"/>
              </a:ext>
            </a:extLst>
          </p:cNvPr>
          <p:cNvCxnSpPr>
            <a:cxnSpLocks/>
          </p:cNvCxnSpPr>
          <p:nvPr/>
        </p:nvCxnSpPr>
        <p:spPr>
          <a:xfrm>
            <a:off x="9764116" y="3845361"/>
            <a:ext cx="0" cy="32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0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Impostazioni personalizzate 4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</Template>
  <TotalTime>3617</TotalTime>
  <Words>1549</Words>
  <Application>Microsoft Macintosh PowerPoint</Application>
  <PresentationFormat>Widescreen</PresentationFormat>
  <Paragraphs>388</Paragraphs>
  <Slides>15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Candara</vt:lpstr>
      <vt:lpstr>Garamond</vt:lpstr>
      <vt:lpstr>Mangal</vt:lpstr>
      <vt:lpstr>Trebuchet MS</vt:lpstr>
      <vt:lpstr>Wingdings</vt:lpstr>
      <vt:lpstr>Circuito</vt:lpstr>
      <vt:lpstr>Applicazioni di Reti Neurali Al Modello di Ising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Applicazioni di Reti Neurali</dc:title>
  <dc:creator>Francesco Bodria</dc:creator>
  <cp:lastModifiedBy>Francesco Bodria</cp:lastModifiedBy>
  <cp:revision>312</cp:revision>
  <cp:lastPrinted>2017-09-10T20:36:16Z</cp:lastPrinted>
  <dcterms:created xsi:type="dcterms:W3CDTF">2017-09-06T14:55:59Z</dcterms:created>
  <dcterms:modified xsi:type="dcterms:W3CDTF">2018-06-27T08:01:18Z</dcterms:modified>
</cp:coreProperties>
</file>